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9"/>
  </p:notesMasterIdLst>
  <p:sldIdLst>
    <p:sldId id="256" r:id="rId2"/>
    <p:sldId id="307" r:id="rId3"/>
    <p:sldId id="339" r:id="rId4"/>
    <p:sldId id="341" r:id="rId5"/>
    <p:sldId id="342" r:id="rId6"/>
    <p:sldId id="343" r:id="rId7"/>
    <p:sldId id="344" r:id="rId8"/>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972" autoAdjust="0"/>
  </p:normalViewPr>
  <p:slideViewPr>
    <p:cSldViewPr>
      <p:cViewPr>
        <p:scale>
          <a:sx n="75" d="100"/>
          <a:sy n="75" d="100"/>
        </p:scale>
        <p:origin x="-1236"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FS-CH-1.main.oecd.org\Users4\Schumann_A\Land%20Use\drafts\Report\Figures\figures%20land%20cover%20sec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8.7445796086387494E-3"/>
          <c:y val="0.13285764016894772"/>
          <c:w val="0.98906927548920154"/>
          <c:h val="0.86216215907014038"/>
        </c:manualLayout>
      </c:layout>
      <c:barChart>
        <c:barDir val="col"/>
        <c:grouping val="clustered"/>
        <c:varyColors val="0"/>
        <c:ser>
          <c:idx val="0"/>
          <c:order val="0"/>
          <c:tx>
            <c:strRef>
              <c:f>Sheet7!$D$5</c:f>
              <c:strCache>
                <c:ptCount val="1"/>
                <c:pt idx="0">
                  <c:v>Developed land per capita in urban cores (in m²)</c:v>
                </c:pt>
              </c:strCache>
            </c:strRef>
          </c:tx>
          <c:spPr>
            <a:solidFill>
              <a:srgbClr val="4F81BD"/>
            </a:solidFill>
            <a:ln w="6350" cmpd="sng">
              <a:solidFill>
                <a:srgbClr val="000000"/>
              </a:solidFill>
              <a:round/>
            </a:ln>
            <a:effectLst/>
          </c:spPr>
          <c:invertIfNegative val="0"/>
          <c:cat>
            <c:strRef>
              <c:f>Sheet7!$C$6:$C$28</c:f>
              <c:strCache>
                <c:ptCount val="23"/>
                <c:pt idx="0">
                  <c:v>USA</c:v>
                </c:pt>
                <c:pt idx="1">
                  <c:v>EST</c:v>
                </c:pt>
                <c:pt idx="2">
                  <c:v>FIN</c:v>
                </c:pt>
                <c:pt idx="3">
                  <c:v>AUT</c:v>
                </c:pt>
                <c:pt idx="4">
                  <c:v>SWE</c:v>
                </c:pt>
                <c:pt idx="5">
                  <c:v>BEL</c:v>
                </c:pt>
                <c:pt idx="6">
                  <c:v>SVK</c:v>
                </c:pt>
                <c:pt idx="7">
                  <c:v>CZE</c:v>
                </c:pt>
                <c:pt idx="8">
                  <c:v>DNK</c:v>
                </c:pt>
                <c:pt idx="9">
                  <c:v>HUN</c:v>
                </c:pt>
                <c:pt idx="10">
                  <c:v>POL</c:v>
                </c:pt>
                <c:pt idx="11">
                  <c:v>FRA</c:v>
                </c:pt>
                <c:pt idx="12">
                  <c:v>NOR</c:v>
                </c:pt>
                <c:pt idx="13">
                  <c:v>IRL</c:v>
                </c:pt>
                <c:pt idx="14">
                  <c:v>DEU</c:v>
                </c:pt>
                <c:pt idx="15">
                  <c:v>GBR</c:v>
                </c:pt>
                <c:pt idx="16">
                  <c:v>PRT</c:v>
                </c:pt>
                <c:pt idx="17">
                  <c:v>CHE</c:v>
                </c:pt>
                <c:pt idx="18">
                  <c:v>ESP</c:v>
                </c:pt>
                <c:pt idx="19">
                  <c:v>NLD</c:v>
                </c:pt>
                <c:pt idx="20">
                  <c:v>GRC</c:v>
                </c:pt>
                <c:pt idx="21">
                  <c:v>SVN</c:v>
                </c:pt>
                <c:pt idx="22">
                  <c:v>ITA</c:v>
                </c:pt>
              </c:strCache>
            </c:strRef>
          </c:cat>
          <c:val>
            <c:numRef>
              <c:f>Sheet7!$D$6:$D$28</c:f>
              <c:numCache>
                <c:formatCode>General</c:formatCode>
                <c:ptCount val="23"/>
                <c:pt idx="0">
                  <c:v>564.5883</c:v>
                </c:pt>
                <c:pt idx="1">
                  <c:v>279.90890000000002</c:v>
                </c:pt>
                <c:pt idx="2">
                  <c:v>375.52850000000001</c:v>
                </c:pt>
                <c:pt idx="3">
                  <c:v>179.99590000000001</c:v>
                </c:pt>
                <c:pt idx="4">
                  <c:v>340.33429999999998</c:v>
                </c:pt>
                <c:pt idx="5">
                  <c:v>221.98159999999999</c:v>
                </c:pt>
                <c:pt idx="6">
                  <c:v>277.29259999999999</c:v>
                </c:pt>
                <c:pt idx="7">
                  <c:v>239.01329999999999</c:v>
                </c:pt>
                <c:pt idx="8">
                  <c:v>295.68259999999998</c:v>
                </c:pt>
                <c:pt idx="9">
                  <c:v>214.6875</c:v>
                </c:pt>
                <c:pt idx="10">
                  <c:v>229.864</c:v>
                </c:pt>
                <c:pt idx="11">
                  <c:v>227.2989</c:v>
                </c:pt>
                <c:pt idx="12">
                  <c:v>229.06659999999999</c:v>
                </c:pt>
                <c:pt idx="13">
                  <c:v>304.22539999999998</c:v>
                </c:pt>
                <c:pt idx="14">
                  <c:v>242.3519</c:v>
                </c:pt>
                <c:pt idx="15">
                  <c:v>224.67179999999999</c:v>
                </c:pt>
                <c:pt idx="16">
                  <c:v>213.24289999999999</c:v>
                </c:pt>
                <c:pt idx="17">
                  <c:v>157.3365</c:v>
                </c:pt>
                <c:pt idx="18">
                  <c:v>116.2051</c:v>
                </c:pt>
                <c:pt idx="19">
                  <c:v>247.86250000000001</c:v>
                </c:pt>
                <c:pt idx="20">
                  <c:v>93.026390000000006</c:v>
                </c:pt>
                <c:pt idx="21">
                  <c:v>246.61580000000001</c:v>
                </c:pt>
                <c:pt idx="22">
                  <c:v>151.6267</c:v>
                </c:pt>
              </c:numCache>
            </c:numRef>
          </c:val>
        </c:ser>
        <c:ser>
          <c:idx val="1"/>
          <c:order val="1"/>
          <c:tx>
            <c:strRef>
              <c:f>Sheet7!$E$5</c:f>
              <c:strCache>
                <c:ptCount val="1"/>
                <c:pt idx="0">
                  <c:v>Developed land per capita in commuting zones (in m²)</c:v>
                </c:pt>
              </c:strCache>
            </c:strRef>
          </c:tx>
          <c:spPr>
            <a:solidFill>
              <a:srgbClr val="CCCCCC"/>
            </a:solidFill>
            <a:ln w="6350" cmpd="sng">
              <a:solidFill>
                <a:srgbClr val="000000"/>
              </a:solidFill>
              <a:round/>
            </a:ln>
            <a:effectLst/>
          </c:spPr>
          <c:invertIfNegative val="0"/>
          <c:cat>
            <c:strRef>
              <c:f>Sheet7!$C$6:$C$28</c:f>
              <c:strCache>
                <c:ptCount val="23"/>
                <c:pt idx="0">
                  <c:v>USA</c:v>
                </c:pt>
                <c:pt idx="1">
                  <c:v>EST</c:v>
                </c:pt>
                <c:pt idx="2">
                  <c:v>FIN</c:v>
                </c:pt>
                <c:pt idx="3">
                  <c:v>AUT</c:v>
                </c:pt>
                <c:pt idx="4">
                  <c:v>SWE</c:v>
                </c:pt>
                <c:pt idx="5">
                  <c:v>BEL</c:v>
                </c:pt>
                <c:pt idx="6">
                  <c:v>SVK</c:v>
                </c:pt>
                <c:pt idx="7">
                  <c:v>CZE</c:v>
                </c:pt>
                <c:pt idx="8">
                  <c:v>DNK</c:v>
                </c:pt>
                <c:pt idx="9">
                  <c:v>HUN</c:v>
                </c:pt>
                <c:pt idx="10">
                  <c:v>POL</c:v>
                </c:pt>
                <c:pt idx="11">
                  <c:v>FRA</c:v>
                </c:pt>
                <c:pt idx="12">
                  <c:v>NOR</c:v>
                </c:pt>
                <c:pt idx="13">
                  <c:v>IRL</c:v>
                </c:pt>
                <c:pt idx="14">
                  <c:v>DEU</c:v>
                </c:pt>
                <c:pt idx="15">
                  <c:v>GBR</c:v>
                </c:pt>
                <c:pt idx="16">
                  <c:v>PRT</c:v>
                </c:pt>
                <c:pt idx="17">
                  <c:v>CHE</c:v>
                </c:pt>
                <c:pt idx="18">
                  <c:v>ESP</c:v>
                </c:pt>
                <c:pt idx="19">
                  <c:v>NLD</c:v>
                </c:pt>
                <c:pt idx="20">
                  <c:v>GRC</c:v>
                </c:pt>
                <c:pt idx="21">
                  <c:v>SVN</c:v>
                </c:pt>
                <c:pt idx="22">
                  <c:v>ITA</c:v>
                </c:pt>
              </c:strCache>
            </c:strRef>
          </c:cat>
          <c:val>
            <c:numRef>
              <c:f>Sheet7!$E$6:$E$28</c:f>
              <c:numCache>
                <c:formatCode>General</c:formatCode>
                <c:ptCount val="23"/>
                <c:pt idx="0">
                  <c:v>1888.6679999999999</c:v>
                </c:pt>
                <c:pt idx="1">
                  <c:v>1507.827</c:v>
                </c:pt>
                <c:pt idx="2">
                  <c:v>893.94169999999997</c:v>
                </c:pt>
                <c:pt idx="3">
                  <c:v>751.33240000000001</c:v>
                </c:pt>
                <c:pt idx="4">
                  <c:v>749.81989999999996</c:v>
                </c:pt>
                <c:pt idx="5">
                  <c:v>659.62900000000002</c:v>
                </c:pt>
                <c:pt idx="6">
                  <c:v>648.99850000000004</c:v>
                </c:pt>
                <c:pt idx="7">
                  <c:v>622.33370000000002</c:v>
                </c:pt>
                <c:pt idx="8">
                  <c:v>613.50760000000002</c:v>
                </c:pt>
                <c:pt idx="9">
                  <c:v>605.72919999999999</c:v>
                </c:pt>
                <c:pt idx="10">
                  <c:v>560.40129999999999</c:v>
                </c:pt>
                <c:pt idx="11">
                  <c:v>540.51419999999996</c:v>
                </c:pt>
                <c:pt idx="12">
                  <c:v>533.77779999999996</c:v>
                </c:pt>
                <c:pt idx="13">
                  <c:v>481.0256</c:v>
                </c:pt>
                <c:pt idx="14">
                  <c:v>420.23110000000003</c:v>
                </c:pt>
                <c:pt idx="15">
                  <c:v>392.84989999999999</c:v>
                </c:pt>
                <c:pt idx="16">
                  <c:v>390.75259999999997</c:v>
                </c:pt>
                <c:pt idx="17">
                  <c:v>355.07749999999999</c:v>
                </c:pt>
                <c:pt idx="18">
                  <c:v>340.80829999999997</c:v>
                </c:pt>
                <c:pt idx="19">
                  <c:v>318.97730000000001</c:v>
                </c:pt>
                <c:pt idx="20">
                  <c:v>303.21530000000001</c:v>
                </c:pt>
                <c:pt idx="21">
                  <c:v>281.06130000000002</c:v>
                </c:pt>
                <c:pt idx="22">
                  <c:v>253.71170000000001</c:v>
                </c:pt>
              </c:numCache>
            </c:numRef>
          </c:val>
        </c:ser>
        <c:dLbls>
          <c:showLegendKey val="0"/>
          <c:showVal val="0"/>
          <c:showCatName val="0"/>
          <c:showSerName val="0"/>
          <c:showPercent val="0"/>
          <c:showBubbleSize val="0"/>
        </c:dLbls>
        <c:gapWidth val="150"/>
        <c:axId val="39240832"/>
        <c:axId val="39242368"/>
      </c:barChart>
      <c:catAx>
        <c:axId val="39240832"/>
        <c:scaling>
          <c:orientation val="minMax"/>
        </c:scaling>
        <c:delete val="0"/>
        <c:axPos val="b"/>
        <c:majorGridlines>
          <c:spPr>
            <a:ln w="9525" cmpd="sng">
              <a:solidFill>
                <a:srgbClr val="FFFFFF"/>
              </a:solidFill>
              <a:prstDash val="solid"/>
            </a:ln>
          </c:spPr>
        </c:majorGridlines>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400"/>
            </a:pPr>
            <a:endParaRPr lang="en-US"/>
          </a:p>
        </c:txPr>
        <c:crossAx val="39242368"/>
        <c:crosses val="autoZero"/>
        <c:auto val="1"/>
        <c:lblAlgn val="ctr"/>
        <c:lblOffset val="0"/>
        <c:tickLblSkip val="1"/>
        <c:noMultiLvlLbl val="0"/>
      </c:catAx>
      <c:valAx>
        <c:axId val="39242368"/>
        <c:scaling>
          <c:orientation val="minMax"/>
        </c:scaling>
        <c:delete val="0"/>
        <c:axPos val="l"/>
        <c:majorGridlines>
          <c:spPr>
            <a:ln w="9525" cmpd="sng">
              <a:solidFill>
                <a:srgbClr val="FFFFFF"/>
              </a:solidFill>
              <a:prstDash val="solid"/>
            </a:ln>
          </c:spPr>
        </c:majorGridlines>
        <c:numFmt formatCode="General" sourceLinked="1"/>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a:pPr>
            <a:endParaRPr lang="en-US"/>
          </a:p>
        </c:txPr>
        <c:crossAx val="39240832"/>
        <c:crosses val="autoZero"/>
        <c:crossBetween val="between"/>
      </c:valAx>
      <c:spPr>
        <a:solidFill>
          <a:srgbClr val="F4FFFF"/>
        </a:solidFill>
        <a:ln w="9525">
          <a:solidFill>
            <a:srgbClr val="000000"/>
          </a:solidFill>
        </a:ln>
      </c:spPr>
    </c:plotArea>
    <c:legend>
      <c:legendPos val="r"/>
      <c:legendEntry>
        <c:idx val="0"/>
        <c:txPr>
          <a:bodyPr/>
          <a:lstStyle/>
          <a:p>
            <a:pPr>
              <a:defRPr>
                <a:solidFill>
                  <a:srgbClr val="000000"/>
                </a:solidFill>
              </a:defRPr>
            </a:pPr>
            <a:endParaRPr lang="en-US"/>
          </a:p>
        </c:txPr>
      </c:legendEntry>
      <c:legendEntry>
        <c:idx val="1"/>
        <c:txPr>
          <a:bodyPr/>
          <a:lstStyle/>
          <a:p>
            <a:pPr>
              <a:defRPr>
                <a:solidFill>
                  <a:srgbClr val="000000"/>
                </a:solidFill>
              </a:defRPr>
            </a:pPr>
            <a:endParaRPr lang="en-US"/>
          </a:p>
        </c:txPr>
      </c:legendEntry>
      <c:layout>
        <c:manualLayout>
          <c:xMode val="edge"/>
          <c:yMode val="edge"/>
          <c:x val="5.6254844591778749E-2"/>
          <c:y val="1.9920803043647736E-2"/>
          <c:w val="0.93948819765779534"/>
          <c:h val="7.4703011413679007E-2"/>
        </c:manualLayout>
      </c:layout>
      <c:overlay val="1"/>
      <c:spPr>
        <a:solidFill>
          <a:srgbClr val="EAEAEA"/>
        </a:solidFill>
        <a:ln>
          <a:noFill/>
          <a:round/>
        </a:ln>
        <a:effectLst/>
        <a:extLst>
          <a:ext uri="{91240B29-F687-4F45-9708-019B960494DF}">
            <a14:hiddenLine xmlns:a14="http://schemas.microsoft.com/office/drawing/2010/main">
              <a:noFill/>
              <a:round/>
            </a14:hiddenLine>
          </a:ext>
        </a:extLst>
      </c:spPr>
      <c:txPr>
        <a:bodyPr/>
        <a:lstStyle/>
        <a:p>
          <a:pPr>
            <a:defRPr>
              <a:solidFill>
                <a:srgbClr val="000000"/>
              </a:solidFill>
            </a:defRPr>
          </a:pPr>
          <a:endParaRPr lang="en-US"/>
        </a:p>
      </c:tx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txPr>
    <a:bodyPr/>
    <a:lstStyle/>
    <a:p>
      <a:pPr>
        <a:defRPr sz="1200" b="1">
          <a:solidFill>
            <a:schemeClr val="tx1"/>
          </a:solidFill>
          <a:latin typeface="+mj-lt"/>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7608CD5E-320A-4176-B992-EECC8307773B}" type="datetimeFigureOut">
              <a:rPr lang="en-GB" smtClean="0"/>
              <a:t>03/11/2017</a:t>
            </a:fld>
            <a:endParaRPr lang="en-GB" dirty="0"/>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34ACAB0A-5EB7-4485-94A9-EDFBF18359AB}" type="slidenum">
              <a:rPr lang="en-GB" smtClean="0"/>
              <a:t>‹#›</a:t>
            </a:fld>
            <a:endParaRPr lang="en-GB" dirty="0"/>
          </a:p>
        </p:txBody>
      </p:sp>
    </p:spTree>
    <p:extLst>
      <p:ext uri="{BB962C8B-B14F-4D97-AF65-F5344CB8AC3E}">
        <p14:creationId xmlns:p14="http://schemas.microsoft.com/office/powerpoint/2010/main" val="226954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4ACAB0A-5EB7-4485-94A9-EDFBF18359AB}" type="slidenum">
              <a:rPr lang="en-GB" smtClean="0"/>
              <a:t>1</a:t>
            </a:fld>
            <a:endParaRPr lang="en-GB" dirty="0"/>
          </a:p>
        </p:txBody>
      </p:sp>
    </p:spTree>
    <p:extLst>
      <p:ext uri="{BB962C8B-B14F-4D97-AF65-F5344CB8AC3E}">
        <p14:creationId xmlns:p14="http://schemas.microsoft.com/office/powerpoint/2010/main" val="2676725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4ACAB0A-5EB7-4485-94A9-EDFBF18359AB}" type="slidenum">
              <a:rPr lang="en-GB" smtClean="0"/>
              <a:t>2</a:t>
            </a:fld>
            <a:endParaRPr lang="en-GB" dirty="0"/>
          </a:p>
        </p:txBody>
      </p:sp>
    </p:spTree>
    <p:extLst>
      <p:ext uri="{BB962C8B-B14F-4D97-AF65-F5344CB8AC3E}">
        <p14:creationId xmlns:p14="http://schemas.microsoft.com/office/powerpoint/2010/main" val="3735277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360B8C-F910-4150-A9CA-A649AB721C46}" type="slidenum">
              <a:rPr lang="en-GB" smtClean="0"/>
              <a:t>3</a:t>
            </a:fld>
            <a:endParaRPr lang="en-GB"/>
          </a:p>
        </p:txBody>
      </p:sp>
    </p:spTree>
    <p:extLst>
      <p:ext uri="{BB962C8B-B14F-4D97-AF65-F5344CB8AC3E}">
        <p14:creationId xmlns:p14="http://schemas.microsoft.com/office/powerpoint/2010/main" val="308798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Developed land per capita is</a:t>
            </a:r>
            <a:r>
              <a:rPr lang="en-GB" baseline="0" dirty="0" smtClean="0"/>
              <a:t> a measure of the compactness of development</a:t>
            </a:r>
            <a:endParaRPr lang="en-GB" dirty="0" smtClean="0"/>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Per capita land consumption varies strongly across the OECD</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Per capita land consumption is more efficient in urban</a:t>
            </a:r>
            <a:r>
              <a:rPr lang="en-GB" baseline="0" dirty="0" smtClean="0"/>
              <a:t> cores. </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Public transport requires higher density in the sense that it is more efficient to operate public transport systems where there is higher density, but at the same time, older cities can be harder to provide infrastructure to because of old structures and established street layouts. </a:t>
            </a:r>
          </a:p>
          <a:p>
            <a:pPr marL="171450" indent="-171450">
              <a:buFont typeface="Arial" panose="020B0604020202020204" pitchFamily="34" charset="0"/>
              <a:buChar char="•"/>
            </a:pPr>
            <a:endParaRPr lang="en-GB"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Historical patterns of development persist over time.</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4ACAB0A-5EB7-4485-94A9-EDFBF18359AB}" type="slidenum">
              <a:rPr lang="en-GB" smtClean="0"/>
              <a:t>4</a:t>
            </a:fld>
            <a:endParaRPr lang="en-GB" dirty="0"/>
          </a:p>
        </p:txBody>
      </p:sp>
    </p:spTree>
    <p:extLst>
      <p:ext uri="{BB962C8B-B14F-4D97-AF65-F5344CB8AC3E}">
        <p14:creationId xmlns:p14="http://schemas.microsoft.com/office/powerpoint/2010/main" val="1320385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Dedicated</a:t>
            </a:r>
            <a:r>
              <a:rPr lang="en-GB" baseline="0" dirty="0" smtClean="0"/>
              <a:t> land use policies primarily work by restricting how land can be used. They </a:t>
            </a:r>
            <a:r>
              <a:rPr lang="en-GB" dirty="0" smtClean="0"/>
              <a:t>pay little attention to the incentives that businesses and individuals have to use land.</a:t>
            </a:r>
          </a:p>
          <a:p>
            <a:endParaRPr lang="en-GB" dirty="0" smtClean="0"/>
          </a:p>
          <a:p>
            <a:pPr marL="171450" indent="-171450">
              <a:buFont typeface="Arial" panose="020B0604020202020204" pitchFamily="34" charset="0"/>
              <a:buChar char="•"/>
            </a:pPr>
            <a:r>
              <a:rPr lang="en-GB" dirty="0" smtClean="0"/>
              <a:t>By paying greater attention to the incentives that public policy provides for land use, planning can become less restrictive and more effective</a:t>
            </a:r>
          </a:p>
          <a:p>
            <a:pPr marL="171450" indent="-171450">
              <a:buFont typeface="Arial" panose="020B0604020202020204" pitchFamily="34" charset="0"/>
              <a:buChar char="•"/>
            </a:pPr>
            <a:r>
              <a:rPr lang="en-GB" dirty="0" smtClean="0"/>
              <a:t>Taxes and fiscal systems matter most</a:t>
            </a:r>
          </a:p>
          <a:p>
            <a:pPr marL="171450" indent="-171450">
              <a:buFont typeface="Arial" panose="020B0604020202020204" pitchFamily="34" charset="0"/>
              <a:buChar char="•"/>
            </a:pPr>
            <a:r>
              <a:rPr lang="en-GB" dirty="0" smtClean="0"/>
              <a:t>Regulatory and economic instruments need to be combined</a:t>
            </a:r>
          </a:p>
          <a:p>
            <a:pPr marL="0" indent="0">
              <a:buNone/>
            </a:pPr>
            <a:r>
              <a:rPr lang="en-GB" dirty="0" smtClean="0">
                <a:sym typeface="Wingdings" panose="05000000000000000000" pitchFamily="2" charset="2"/>
              </a:rPr>
              <a:t>Effective governance mechanisms are a prerequisite for a successful implementation</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34ACAB0A-5EB7-4485-94A9-EDFBF18359AB}" type="slidenum">
              <a:rPr lang="en-GB" smtClean="0"/>
              <a:t>5</a:t>
            </a:fld>
            <a:endParaRPr lang="en-GB" dirty="0"/>
          </a:p>
        </p:txBody>
      </p:sp>
    </p:spTree>
    <p:extLst>
      <p:ext uri="{BB962C8B-B14F-4D97-AF65-F5344CB8AC3E}">
        <p14:creationId xmlns:p14="http://schemas.microsoft.com/office/powerpoint/2010/main" val="1415256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4ACAB0A-5EB7-4485-94A9-EDFBF18359AB}" type="slidenum">
              <a:rPr lang="en-GB" smtClean="0"/>
              <a:t>6</a:t>
            </a:fld>
            <a:endParaRPr lang="en-GB" dirty="0"/>
          </a:p>
        </p:txBody>
      </p:sp>
    </p:spTree>
    <p:extLst>
      <p:ext uri="{BB962C8B-B14F-4D97-AF65-F5344CB8AC3E}">
        <p14:creationId xmlns:p14="http://schemas.microsoft.com/office/powerpoint/2010/main" val="3083713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4ACAB0A-5EB7-4485-94A9-EDFBF18359AB}" type="slidenum">
              <a:rPr lang="en-GB" smtClean="0"/>
              <a:t>7</a:t>
            </a:fld>
            <a:endParaRPr lang="en-GB" dirty="0"/>
          </a:p>
        </p:txBody>
      </p:sp>
    </p:spTree>
    <p:extLst>
      <p:ext uri="{BB962C8B-B14F-4D97-AF65-F5344CB8AC3E}">
        <p14:creationId xmlns:p14="http://schemas.microsoft.com/office/powerpoint/2010/main" val="26767255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C0330874-7ACF-4C72-AEED-728EB5086FA6}" type="datetimeFigureOut">
              <a:rPr lang="en-GB" smtClean="0"/>
              <a:t>03/11/2017</a:t>
            </a:fld>
            <a:endParaRPr lang="en-GB" dirty="0"/>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dirty="0"/>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C0330874-7ACF-4C72-AEED-728EB5086FA6}" type="datetimeFigureOut">
              <a:rPr lang="en-GB" smtClean="0"/>
              <a:t>03/11/2017</a:t>
            </a:fld>
            <a:endParaRPr lang="en-GB" dirty="0"/>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dirty="0"/>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AB7726D7-CFEC-4E4E-8B86-3AA7FD81B0F1}" type="slidenum">
              <a:rPr lang="en-GB" smtClean="0"/>
              <a:t>‹#›</a:t>
            </a:fld>
            <a:endParaRPr lang="en-GB" dirty="0"/>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C0330874-7ACF-4C72-AEED-728EB5086FA6}" type="datetimeFigureOut">
              <a:rPr lang="en-GB" smtClean="0"/>
              <a:t>03/11/2017</a:t>
            </a:fld>
            <a:endParaRPr lang="en-GB" dirty="0"/>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dirty="0"/>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AB7726D7-CFEC-4E4E-8B86-3AA7FD81B0F1}"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r-FR" dirty="0" smtClean="0"/>
              <a:t>Cliquez pour modifier le titre</a:t>
            </a:r>
            <a:br>
              <a:rPr lang="fr-FR" dirty="0" smtClean="0"/>
            </a:br>
            <a:r>
              <a:rPr lang="fr-FR" dirty="0" smtClean="0"/>
              <a:t>Le titre peut-être étendu sur deux lignes</a:t>
            </a:r>
            <a:endParaRPr lang="en-US" dirty="0"/>
          </a:p>
        </p:txBody>
      </p:sp>
      <p:sp>
        <p:nvSpPr>
          <p:cNvPr id="3" name="Content Placeholder 2"/>
          <p:cNvSpPr>
            <a:spLocks noGrp="1"/>
          </p:cNvSpPr>
          <p:nvPr>
            <p:ph idx="1" hasCustomPrompt="1"/>
          </p:nvPr>
        </p:nvSpPr>
        <p:spPr/>
        <p:txBody>
          <a:bodyPr/>
          <a:lstStyle>
            <a:lvl1pPr>
              <a:defRPr>
                <a:solidFill>
                  <a:schemeClr val="tx1"/>
                </a:solidFill>
              </a:defRPr>
            </a:lvl1pPr>
            <a:lvl2pPr>
              <a:buClr>
                <a:schemeClr val="tx1"/>
              </a:buCl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10"/>
          </p:nvPr>
        </p:nvSpPr>
        <p:spPr/>
        <p:txBody>
          <a:bodyPr/>
          <a:lstStyle/>
          <a:p>
            <a:fld id="{22F2AD4A-5572-4372-8AD1-5812429DDDDB}" type="datetimeFigureOut">
              <a:rPr lang="en-GB" smtClean="0"/>
              <a:t>03/11/2017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779AAA-5EAE-4700-B3F5-6F22A7011123}" type="slidenum">
              <a:rPr lang="en-GB" smtClean="0"/>
              <a:t>‹#›</a:t>
            </a:fld>
            <a:endParaRPr lang="en-GB"/>
          </a:p>
        </p:txBody>
      </p:sp>
    </p:spTree>
    <p:extLst>
      <p:ext uri="{BB962C8B-B14F-4D97-AF65-F5344CB8AC3E}">
        <p14:creationId xmlns:p14="http://schemas.microsoft.com/office/powerpoint/2010/main" val="8653463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7"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C0330874-7ACF-4C72-AEED-728EB5086FA6}" type="datetimeFigureOut">
              <a:rPr lang="en-GB" smtClean="0"/>
              <a:t>03/11/2017</a:t>
            </a:fld>
            <a:endParaRPr lang="en-GB" dirty="0"/>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dirty="0"/>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AB7726D7-CFEC-4E4E-8B86-3AA7FD81B0F1}"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Lst>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8000" y="2501105"/>
            <a:ext cx="6300000" cy="1246495"/>
          </a:xfrm>
        </p:spPr>
        <p:txBody>
          <a:bodyPr/>
          <a:lstStyle/>
          <a:p>
            <a:r>
              <a:rPr lang="en-GB" dirty="0" smtClean="0"/>
              <a:t>The Governance of Land use</a:t>
            </a:r>
            <a:endParaRPr lang="en-GB" dirty="0"/>
          </a:p>
        </p:txBody>
      </p:sp>
      <p:sp>
        <p:nvSpPr>
          <p:cNvPr id="3" name="Subtitle 2"/>
          <p:cNvSpPr>
            <a:spLocks noGrp="1"/>
          </p:cNvSpPr>
          <p:nvPr>
            <p:ph type="subTitle" idx="1"/>
          </p:nvPr>
        </p:nvSpPr>
        <p:spPr>
          <a:xfrm>
            <a:off x="1368000" y="3805200"/>
            <a:ext cx="6300000" cy="1374735"/>
          </a:xfrm>
        </p:spPr>
        <p:txBody>
          <a:bodyPr/>
          <a:lstStyle/>
          <a:p>
            <a:endParaRPr lang="en-US" dirty="0" smtClean="0"/>
          </a:p>
          <a:p>
            <a:endParaRPr lang="en-US" dirty="0"/>
          </a:p>
          <a:p>
            <a:r>
              <a:rPr lang="en-US" dirty="0" smtClean="0"/>
              <a:t>Tamara Krawchenko</a:t>
            </a:r>
            <a:endParaRPr lang="en-US" dirty="0"/>
          </a:p>
          <a:p>
            <a:r>
              <a:rPr lang="en-US" dirty="0" smtClean="0"/>
              <a:t>Abel </a:t>
            </a:r>
            <a:r>
              <a:rPr lang="en-US" dirty="0" smtClean="0"/>
              <a:t>Schumann</a:t>
            </a:r>
          </a:p>
          <a:p>
            <a:endParaRPr lang="en-GB" dirty="0"/>
          </a:p>
        </p:txBody>
      </p:sp>
    </p:spTree>
    <p:extLst>
      <p:ext uri="{BB962C8B-B14F-4D97-AF65-F5344CB8AC3E}">
        <p14:creationId xmlns:p14="http://schemas.microsoft.com/office/powerpoint/2010/main" val="2360066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Today’s launch: two associated reports</a:t>
            </a:r>
            <a:endParaRPr lang="en-GB" dirty="0"/>
          </a:p>
        </p:txBody>
      </p:sp>
      <p:sp>
        <p:nvSpPr>
          <p:cNvPr id="2" name="Content Placeholder 1"/>
          <p:cNvSpPr>
            <a:spLocks noGrp="1"/>
          </p:cNvSpPr>
          <p:nvPr>
            <p:ph idx="1"/>
          </p:nvPr>
        </p:nvSpPr>
        <p:spPr>
          <a:xfrm>
            <a:off x="468000" y="1602000"/>
            <a:ext cx="6048216" cy="4525200"/>
          </a:xfrm>
        </p:spPr>
        <p:txBody>
          <a:bodyPr>
            <a:normAutofit fontScale="85000" lnSpcReduction="10000"/>
          </a:bodyPr>
          <a:lstStyle/>
          <a:p>
            <a:r>
              <a:rPr lang="en-GB" dirty="0" smtClean="0"/>
              <a:t>Seven land-use case studies</a:t>
            </a:r>
          </a:p>
          <a:p>
            <a:pPr lvl="1"/>
            <a:r>
              <a:rPr lang="en-GB" dirty="0" smtClean="0"/>
              <a:t>Prague</a:t>
            </a:r>
          </a:p>
          <a:p>
            <a:pPr lvl="1"/>
            <a:r>
              <a:rPr lang="en-GB" dirty="0" smtClean="0"/>
              <a:t>Amsterdam</a:t>
            </a:r>
          </a:p>
          <a:p>
            <a:pPr lvl="1"/>
            <a:r>
              <a:rPr lang="en-GB" dirty="0" smtClean="0"/>
              <a:t>Netanya &amp; Um-al-</a:t>
            </a:r>
            <a:r>
              <a:rPr lang="en-GB" dirty="0" err="1" smtClean="0"/>
              <a:t>Fahm</a:t>
            </a:r>
            <a:endParaRPr lang="en-GB" dirty="0" smtClean="0"/>
          </a:p>
          <a:p>
            <a:pPr lvl="1"/>
            <a:r>
              <a:rPr lang="en-GB" dirty="0" smtClean="0"/>
              <a:t>Lodz</a:t>
            </a:r>
          </a:p>
          <a:p>
            <a:pPr lvl="1"/>
            <a:r>
              <a:rPr lang="en-GB" dirty="0" smtClean="0"/>
              <a:t>Clermont-Ferrand &amp; Nantes</a:t>
            </a:r>
          </a:p>
          <a:p>
            <a:r>
              <a:rPr lang="en-GB" dirty="0" smtClean="0"/>
              <a:t>Two thematic reports</a:t>
            </a:r>
          </a:p>
          <a:p>
            <a:pPr lvl="1"/>
            <a:r>
              <a:rPr lang="en-GB" dirty="0" smtClean="0"/>
              <a:t>The Governance of Land Use: Policy Analysis and Recommendations</a:t>
            </a:r>
          </a:p>
          <a:p>
            <a:pPr lvl="1"/>
            <a:r>
              <a:rPr lang="en-GB" dirty="0" smtClean="0"/>
              <a:t>Land-Use Planning Systems in the OECD: Country Fact Sheets</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1700808"/>
            <a:ext cx="1972709" cy="266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72200" y="3032808"/>
            <a:ext cx="1973670" cy="26642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6" descr="Flag of Franc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94712" y="3091915"/>
            <a:ext cx="609600" cy="358589"/>
          </a:xfrm>
          <a:prstGeom prst="rect">
            <a:avLst/>
          </a:prstGeom>
          <a:noFill/>
          <a:ln>
            <a:solidFill>
              <a:schemeClr val="bg2"/>
            </a:solidFill>
          </a:ln>
          <a:extLst>
            <a:ext uri="{909E8E84-426E-40DD-AFC4-6F175D3DCCD1}">
              <a14:hiddenFill xmlns:a14="http://schemas.microsoft.com/office/drawing/2010/main">
                <a:solidFill>
                  <a:srgbClr val="FFFFFF"/>
                </a:solidFill>
              </a14:hiddenFill>
            </a:ext>
          </a:extLst>
        </p:spPr>
      </p:pic>
      <p:pic>
        <p:nvPicPr>
          <p:cNvPr id="7" name="Picture 18" descr="Flag of Poland"/>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67378" y="2678853"/>
            <a:ext cx="578272" cy="340160"/>
          </a:xfrm>
          <a:prstGeom prst="rect">
            <a:avLst/>
          </a:prstGeom>
          <a:noFill/>
          <a:ln>
            <a:solidFill>
              <a:schemeClr val="bg2"/>
            </a:solidFill>
          </a:ln>
          <a:extLst>
            <a:ext uri="{909E8E84-426E-40DD-AFC4-6F175D3DCCD1}">
              <a14:hiddenFill xmlns:a14="http://schemas.microsoft.com/office/drawing/2010/main">
                <a:solidFill>
                  <a:srgbClr val="FFFFFF"/>
                </a:solidFill>
              </a14:hiddenFill>
            </a:ext>
          </a:extLst>
        </p:spPr>
      </p:pic>
      <p:pic>
        <p:nvPicPr>
          <p:cNvPr id="8" name="Picture 20" descr="Flag of Netherland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97686" y="1785264"/>
            <a:ext cx="684783" cy="402814"/>
          </a:xfrm>
          <a:prstGeom prst="rect">
            <a:avLst/>
          </a:prstGeom>
          <a:noFill/>
          <a:ln>
            <a:solidFill>
              <a:schemeClr val="bg2"/>
            </a:solidFill>
          </a:ln>
          <a:extLst>
            <a:ext uri="{909E8E84-426E-40DD-AFC4-6F175D3DCCD1}">
              <a14:hiddenFill xmlns:a14="http://schemas.microsoft.com/office/drawing/2010/main">
                <a:solidFill>
                  <a:srgbClr val="FFFFFF"/>
                </a:solidFill>
              </a14:hiddenFill>
            </a:ext>
          </a:extLst>
        </p:spPr>
      </p:pic>
      <p:pic>
        <p:nvPicPr>
          <p:cNvPr id="9" name="Picture 22" descr="Flag of Czech Republic"/>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961198" y="1349895"/>
            <a:ext cx="596552" cy="350913"/>
          </a:xfrm>
          <a:prstGeom prst="rect">
            <a:avLst/>
          </a:prstGeom>
          <a:noFill/>
          <a:ln>
            <a:solidFill>
              <a:schemeClr val="bg2"/>
            </a:solidFill>
          </a:ln>
          <a:extLst>
            <a:ext uri="{909E8E84-426E-40DD-AFC4-6F175D3DCCD1}">
              <a14:hiddenFill xmlns:a14="http://schemas.microsoft.com/office/drawing/2010/main">
                <a:solidFill>
                  <a:srgbClr val="FFFFFF"/>
                </a:solidFill>
              </a14:hiddenFill>
            </a:ext>
          </a:extLst>
        </p:spPr>
      </p:pic>
      <p:pic>
        <p:nvPicPr>
          <p:cNvPr id="10" name="Picture 24" descr="Flag of Israel"/>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57849" y="2240653"/>
            <a:ext cx="680169" cy="400100"/>
          </a:xfrm>
          <a:prstGeom prst="rect">
            <a:avLst/>
          </a:prstGeom>
          <a:noFill/>
          <a:ln>
            <a:solidFill>
              <a:schemeClr val="bg2"/>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5497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60000" y="2690901"/>
            <a:ext cx="6624000" cy="1515800"/>
          </a:xfrm>
        </p:spPr>
        <p:txBody>
          <a:bodyPr/>
          <a:lstStyle/>
          <a:p>
            <a:r>
              <a:rPr lang="en-GB" dirty="0" smtClean="0"/>
              <a:t>Global Trends on Land use</a:t>
            </a:r>
            <a:r>
              <a:rPr lang="en-GB" dirty="0"/>
              <a:t/>
            </a:r>
            <a:br>
              <a:rPr lang="en-GB" dirty="0"/>
            </a:br>
            <a:endParaRPr lang="en-GB" dirty="0"/>
          </a:p>
        </p:txBody>
      </p:sp>
    </p:spTree>
    <p:extLst>
      <p:ext uri="{BB962C8B-B14F-4D97-AF65-F5344CB8AC3E}">
        <p14:creationId xmlns:p14="http://schemas.microsoft.com/office/powerpoint/2010/main" val="1192072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amount of developed land per capita in urban areas differs across the OECD</a:t>
            </a:r>
            <a:endParaRPr lang="en-GB" dirty="0"/>
          </a:p>
        </p:txBody>
      </p:sp>
      <p:graphicFrame>
        <p:nvGraphicFramePr>
          <p:cNvPr id="4" name="Chart 3"/>
          <p:cNvGraphicFramePr/>
          <p:nvPr>
            <p:extLst>
              <p:ext uri="{D42A27DB-BD31-4B8C-83A1-F6EECF244321}">
                <p14:modId xmlns:p14="http://schemas.microsoft.com/office/powerpoint/2010/main" val="1190717473"/>
              </p:ext>
            </p:extLst>
          </p:nvPr>
        </p:nvGraphicFramePr>
        <p:xfrm>
          <a:off x="391135" y="1772818"/>
          <a:ext cx="8280920" cy="4032447"/>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13160" y="6302067"/>
            <a:ext cx="4572000" cy="369332"/>
          </a:xfrm>
          <a:prstGeom prst="rect">
            <a:avLst/>
          </a:prstGeom>
        </p:spPr>
        <p:txBody>
          <a:bodyPr>
            <a:spAutoFit/>
          </a:bodyPr>
          <a:lstStyle/>
          <a:p>
            <a:r>
              <a:rPr lang="en-GB" sz="900" dirty="0" smtClean="0"/>
              <a:t>Source: OECD calculations based on Corine Land Cover and National Land Cover Database</a:t>
            </a:r>
            <a:endParaRPr lang="en-GB" sz="900" dirty="0"/>
          </a:p>
        </p:txBody>
      </p:sp>
      <p:sp>
        <p:nvSpPr>
          <p:cNvPr id="3" name="TextBox 2"/>
          <p:cNvSpPr txBox="1"/>
          <p:nvPr/>
        </p:nvSpPr>
        <p:spPr>
          <a:xfrm>
            <a:off x="1763688" y="1407420"/>
            <a:ext cx="5056192" cy="369332"/>
          </a:xfrm>
          <a:prstGeom prst="rect">
            <a:avLst/>
          </a:prstGeom>
          <a:noFill/>
        </p:spPr>
        <p:txBody>
          <a:bodyPr wrap="none" rtlCol="0">
            <a:spAutoFit/>
          </a:bodyPr>
          <a:lstStyle/>
          <a:p>
            <a:r>
              <a:rPr lang="en-US" b="1" dirty="0"/>
              <a:t>Developed land per capita in </a:t>
            </a:r>
            <a:r>
              <a:rPr lang="en-US" b="1" dirty="0" smtClean="0"/>
              <a:t>urban areas</a:t>
            </a:r>
            <a:endParaRPr lang="en-GB" b="1" dirty="0"/>
          </a:p>
        </p:txBody>
      </p:sp>
    </p:spTree>
    <p:extLst>
      <p:ext uri="{BB962C8B-B14F-4D97-AF65-F5344CB8AC3E}">
        <p14:creationId xmlns:p14="http://schemas.microsoft.com/office/powerpoint/2010/main" val="2575884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901971" y="3969309"/>
            <a:ext cx="3433863" cy="646331"/>
          </a:xfrm>
          <a:prstGeom prst="rect">
            <a:avLst/>
          </a:prstGeom>
          <a:noFill/>
        </p:spPr>
        <p:txBody>
          <a:bodyPr wrap="square" rtlCol="0">
            <a:spAutoFit/>
          </a:bodyPr>
          <a:lstStyle/>
          <a:p>
            <a:r>
              <a:rPr lang="en-GB" dirty="0" smtClean="0"/>
              <a:t>How individuals and businesses </a:t>
            </a:r>
          </a:p>
          <a:p>
            <a:r>
              <a:rPr lang="en-GB" dirty="0" smtClean="0"/>
              <a:t>want to use land</a:t>
            </a:r>
            <a:endParaRPr lang="en-GB" dirty="0"/>
          </a:p>
        </p:txBody>
      </p:sp>
      <p:sp>
        <p:nvSpPr>
          <p:cNvPr id="2" name="Title 1"/>
          <p:cNvSpPr>
            <a:spLocks noGrp="1"/>
          </p:cNvSpPr>
          <p:nvPr>
            <p:ph type="title"/>
          </p:nvPr>
        </p:nvSpPr>
        <p:spPr/>
        <p:txBody>
          <a:bodyPr/>
          <a:lstStyle/>
          <a:p>
            <a:r>
              <a:rPr lang="en-GB" dirty="0" smtClean="0"/>
              <a:t>How public policies influence land use</a:t>
            </a:r>
            <a:endParaRPr lang="en-GB" dirty="0"/>
          </a:p>
        </p:txBody>
      </p:sp>
      <p:sp>
        <p:nvSpPr>
          <p:cNvPr id="4" name="Oval 3"/>
          <p:cNvSpPr/>
          <p:nvPr/>
        </p:nvSpPr>
        <p:spPr>
          <a:xfrm>
            <a:off x="2730835" y="4797152"/>
            <a:ext cx="3395652" cy="165618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2">
                    <a:lumMod val="50000"/>
                  </a:schemeClr>
                </a:solidFill>
              </a:rPr>
              <a:t>How land is used</a:t>
            </a:r>
          </a:p>
        </p:txBody>
      </p:sp>
      <p:sp>
        <p:nvSpPr>
          <p:cNvPr id="5" name="TextBox 4"/>
          <p:cNvSpPr txBox="1"/>
          <p:nvPr/>
        </p:nvSpPr>
        <p:spPr>
          <a:xfrm>
            <a:off x="507602" y="1556792"/>
            <a:ext cx="3744416" cy="1600438"/>
          </a:xfrm>
          <a:prstGeom prst="rect">
            <a:avLst/>
          </a:prstGeom>
          <a:solidFill>
            <a:schemeClr val="accent1">
              <a:lumMod val="20000"/>
              <a:lumOff val="80000"/>
            </a:schemeClr>
          </a:solidFill>
          <a:ln>
            <a:solidFill>
              <a:srgbClr val="002060"/>
            </a:solidFill>
          </a:ln>
        </p:spPr>
        <p:txBody>
          <a:bodyPr wrap="square" rtlCol="0">
            <a:spAutoFit/>
          </a:bodyPr>
          <a:lstStyle/>
          <a:p>
            <a:pPr algn="ctr"/>
            <a:r>
              <a:rPr lang="en-GB" sz="1400" b="1" dirty="0">
                <a:solidFill>
                  <a:schemeClr val="bg2">
                    <a:lumMod val="50000"/>
                  </a:schemeClr>
                </a:solidFill>
              </a:rPr>
              <a:t>Public policies </a:t>
            </a:r>
            <a:r>
              <a:rPr lang="en-GB" sz="1400" b="1" dirty="0" smtClean="0">
                <a:solidFill>
                  <a:schemeClr val="bg2">
                    <a:lumMod val="50000"/>
                  </a:schemeClr>
                </a:solidFill>
              </a:rPr>
              <a:t>aimed </a:t>
            </a:r>
            <a:r>
              <a:rPr lang="en-GB" sz="1400" b="1" dirty="0">
                <a:solidFill>
                  <a:schemeClr val="bg2">
                    <a:lumMod val="50000"/>
                  </a:schemeClr>
                </a:solidFill>
              </a:rPr>
              <a:t>at steering land </a:t>
            </a:r>
            <a:r>
              <a:rPr lang="en-GB" sz="1400" b="1" dirty="0" smtClean="0">
                <a:solidFill>
                  <a:schemeClr val="bg2">
                    <a:lumMod val="50000"/>
                  </a:schemeClr>
                </a:solidFill>
              </a:rPr>
              <a:t>use</a:t>
            </a:r>
          </a:p>
          <a:p>
            <a:pPr marL="285750" indent="-285750">
              <a:buFont typeface="Arial" panose="020B0604020202020204" pitchFamily="34" charset="0"/>
              <a:buChar char="•"/>
            </a:pPr>
            <a:r>
              <a:rPr lang="en-GB" sz="1400" dirty="0" smtClean="0">
                <a:solidFill>
                  <a:schemeClr val="bg2">
                    <a:lumMod val="50000"/>
                  </a:schemeClr>
                </a:solidFill>
              </a:rPr>
              <a:t>Spatial planning</a:t>
            </a:r>
          </a:p>
          <a:p>
            <a:pPr marL="285750" indent="-285750">
              <a:buFont typeface="Arial" panose="020B0604020202020204" pitchFamily="34" charset="0"/>
              <a:buChar char="•"/>
            </a:pPr>
            <a:r>
              <a:rPr lang="en-GB" sz="1400" dirty="0" smtClean="0">
                <a:solidFill>
                  <a:schemeClr val="bg2">
                    <a:lumMod val="50000"/>
                  </a:schemeClr>
                </a:solidFill>
              </a:rPr>
              <a:t>Transport planning</a:t>
            </a:r>
            <a:endParaRPr lang="en-GB" sz="1400" dirty="0">
              <a:solidFill>
                <a:schemeClr val="bg2">
                  <a:lumMod val="50000"/>
                </a:schemeClr>
              </a:solidFill>
            </a:endParaRPr>
          </a:p>
          <a:p>
            <a:pPr marL="285750" indent="-285750">
              <a:buFont typeface="Arial" panose="020B0604020202020204" pitchFamily="34" charset="0"/>
              <a:buChar char="•"/>
            </a:pPr>
            <a:r>
              <a:rPr lang="en-GB" sz="1400" dirty="0">
                <a:solidFill>
                  <a:schemeClr val="bg2">
                    <a:lumMod val="50000"/>
                  </a:schemeClr>
                </a:solidFill>
              </a:rPr>
              <a:t>Land use planning</a:t>
            </a:r>
          </a:p>
          <a:p>
            <a:pPr marL="285750" indent="-285750">
              <a:buFont typeface="Arial" panose="020B0604020202020204" pitchFamily="34" charset="0"/>
              <a:buChar char="•"/>
            </a:pPr>
            <a:r>
              <a:rPr lang="en-GB" sz="1400" dirty="0">
                <a:solidFill>
                  <a:schemeClr val="bg2">
                    <a:lumMod val="50000"/>
                  </a:schemeClr>
                </a:solidFill>
              </a:rPr>
              <a:t>Environmental </a:t>
            </a:r>
            <a:r>
              <a:rPr lang="en-GB" sz="1400" dirty="0" smtClean="0">
                <a:solidFill>
                  <a:schemeClr val="bg2">
                    <a:lumMod val="50000"/>
                  </a:schemeClr>
                </a:solidFill>
              </a:rPr>
              <a:t>regulations </a:t>
            </a:r>
            <a:endParaRPr lang="en-GB" sz="1400" dirty="0">
              <a:solidFill>
                <a:schemeClr val="bg2">
                  <a:lumMod val="50000"/>
                </a:schemeClr>
              </a:solidFill>
            </a:endParaRPr>
          </a:p>
          <a:p>
            <a:pPr marL="285750" indent="-285750">
              <a:buFont typeface="Arial" panose="020B0604020202020204" pitchFamily="34" charset="0"/>
              <a:buChar char="•"/>
            </a:pPr>
            <a:r>
              <a:rPr lang="en-GB" sz="1400" dirty="0" smtClean="0">
                <a:solidFill>
                  <a:schemeClr val="bg2">
                    <a:lumMod val="50000"/>
                  </a:schemeClr>
                </a:solidFill>
              </a:rPr>
              <a:t>Building code regulations</a:t>
            </a:r>
          </a:p>
        </p:txBody>
      </p:sp>
      <p:sp>
        <p:nvSpPr>
          <p:cNvPr id="6" name="Rectangle 5"/>
          <p:cNvSpPr/>
          <p:nvPr/>
        </p:nvSpPr>
        <p:spPr>
          <a:xfrm>
            <a:off x="4860032" y="1484786"/>
            <a:ext cx="3744416" cy="1600438"/>
          </a:xfrm>
          <a:prstGeom prst="rect">
            <a:avLst/>
          </a:prstGeom>
          <a:solidFill>
            <a:schemeClr val="accent1">
              <a:lumMod val="20000"/>
              <a:lumOff val="80000"/>
            </a:schemeClr>
          </a:solidFill>
          <a:ln>
            <a:solidFill>
              <a:schemeClr val="tx1"/>
            </a:solidFill>
          </a:ln>
        </p:spPr>
        <p:txBody>
          <a:bodyPr wrap="square">
            <a:spAutoFit/>
          </a:bodyPr>
          <a:lstStyle/>
          <a:p>
            <a:pPr algn="ctr"/>
            <a:r>
              <a:rPr lang="en-GB" sz="1400" b="1" dirty="0">
                <a:solidFill>
                  <a:schemeClr val="bg2">
                    <a:lumMod val="50000"/>
                  </a:schemeClr>
                </a:solidFill>
              </a:rPr>
              <a:t>Public policies </a:t>
            </a:r>
            <a:r>
              <a:rPr lang="en-GB" sz="1400" b="1" i="1" dirty="0" smtClean="0">
                <a:solidFill>
                  <a:schemeClr val="bg2">
                    <a:lumMod val="50000"/>
                  </a:schemeClr>
                </a:solidFill>
              </a:rPr>
              <a:t>not </a:t>
            </a:r>
            <a:r>
              <a:rPr lang="en-GB" sz="1400" b="1" dirty="0" smtClean="0">
                <a:solidFill>
                  <a:schemeClr val="bg2">
                    <a:lumMod val="50000"/>
                  </a:schemeClr>
                </a:solidFill>
              </a:rPr>
              <a:t>targeted at land use</a:t>
            </a:r>
          </a:p>
          <a:p>
            <a:pPr marL="285750" indent="-285750">
              <a:buFont typeface="Arial" panose="020B0604020202020204" pitchFamily="34" charset="0"/>
              <a:buChar char="•"/>
            </a:pPr>
            <a:r>
              <a:rPr lang="en-GB" sz="1400" dirty="0" smtClean="0">
                <a:solidFill>
                  <a:schemeClr val="bg2">
                    <a:lumMod val="50000"/>
                  </a:schemeClr>
                </a:solidFill>
              </a:rPr>
              <a:t>Tax </a:t>
            </a:r>
            <a:r>
              <a:rPr lang="en-GB" sz="1400" dirty="0">
                <a:solidFill>
                  <a:schemeClr val="bg2">
                    <a:lumMod val="50000"/>
                  </a:schemeClr>
                </a:solidFill>
              </a:rPr>
              <a:t>policies  </a:t>
            </a:r>
          </a:p>
          <a:p>
            <a:pPr marL="285750" indent="-285750">
              <a:buFont typeface="Arial" panose="020B0604020202020204" pitchFamily="34" charset="0"/>
              <a:buChar char="•"/>
            </a:pPr>
            <a:r>
              <a:rPr lang="en-GB" sz="1400" dirty="0">
                <a:solidFill>
                  <a:schemeClr val="bg2">
                    <a:lumMod val="50000"/>
                  </a:schemeClr>
                </a:solidFill>
              </a:rPr>
              <a:t>Transport taxes and subsidies</a:t>
            </a:r>
          </a:p>
          <a:p>
            <a:pPr marL="285750" indent="-285750">
              <a:buFont typeface="Arial" panose="020B0604020202020204" pitchFamily="34" charset="0"/>
              <a:buChar char="•"/>
            </a:pPr>
            <a:r>
              <a:rPr lang="en-GB" sz="1400" dirty="0" smtClean="0">
                <a:solidFill>
                  <a:schemeClr val="bg2">
                    <a:lumMod val="50000"/>
                  </a:schemeClr>
                </a:solidFill>
              </a:rPr>
              <a:t>Fiscal </a:t>
            </a:r>
            <a:r>
              <a:rPr lang="en-GB" sz="1400" dirty="0">
                <a:solidFill>
                  <a:schemeClr val="bg2">
                    <a:lumMod val="50000"/>
                  </a:schemeClr>
                </a:solidFill>
              </a:rPr>
              <a:t>systems and inter-governmental transfers </a:t>
            </a:r>
            <a:endParaRPr lang="en-GB" sz="1400" dirty="0" smtClean="0">
              <a:solidFill>
                <a:schemeClr val="bg2">
                  <a:lumMod val="50000"/>
                </a:schemeClr>
              </a:solidFill>
            </a:endParaRPr>
          </a:p>
          <a:p>
            <a:pPr marL="285750" indent="-285750">
              <a:buFont typeface="Arial" panose="020B0604020202020204" pitchFamily="34" charset="0"/>
              <a:buChar char="•"/>
            </a:pPr>
            <a:r>
              <a:rPr lang="en-GB" sz="1400" dirty="0" smtClean="0">
                <a:solidFill>
                  <a:schemeClr val="bg2">
                    <a:lumMod val="50000"/>
                  </a:schemeClr>
                </a:solidFill>
              </a:rPr>
              <a:t>Agricultural </a:t>
            </a:r>
            <a:r>
              <a:rPr lang="en-GB" sz="1400" dirty="0">
                <a:solidFill>
                  <a:schemeClr val="bg2">
                    <a:lumMod val="50000"/>
                  </a:schemeClr>
                </a:solidFill>
              </a:rPr>
              <a:t>policies </a:t>
            </a:r>
          </a:p>
          <a:p>
            <a:pPr marL="285750" indent="-285750">
              <a:buFont typeface="Arial" panose="020B0604020202020204" pitchFamily="34" charset="0"/>
              <a:buChar char="•"/>
            </a:pPr>
            <a:r>
              <a:rPr lang="en-GB" sz="1400" dirty="0">
                <a:solidFill>
                  <a:schemeClr val="bg2">
                    <a:lumMod val="50000"/>
                  </a:schemeClr>
                </a:solidFill>
              </a:rPr>
              <a:t>Energy </a:t>
            </a:r>
            <a:r>
              <a:rPr lang="en-GB" sz="1400" dirty="0" smtClean="0">
                <a:solidFill>
                  <a:schemeClr val="bg2">
                    <a:lumMod val="50000"/>
                  </a:schemeClr>
                </a:solidFill>
              </a:rPr>
              <a:t>policies</a:t>
            </a:r>
          </a:p>
        </p:txBody>
      </p:sp>
      <p:cxnSp>
        <p:nvCxnSpPr>
          <p:cNvPr id="7" name="Straight Arrow Connector 6"/>
          <p:cNvCxnSpPr/>
          <p:nvPr/>
        </p:nvCxnSpPr>
        <p:spPr>
          <a:xfrm>
            <a:off x="2339752" y="3789288"/>
            <a:ext cx="0" cy="36004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732240" y="3712757"/>
            <a:ext cx="0" cy="36004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58655" y="4075348"/>
            <a:ext cx="3562194" cy="369332"/>
          </a:xfrm>
          <a:prstGeom prst="rect">
            <a:avLst/>
          </a:prstGeom>
          <a:noFill/>
        </p:spPr>
        <p:txBody>
          <a:bodyPr wrap="none" rtlCol="0">
            <a:spAutoFit/>
          </a:bodyPr>
          <a:lstStyle/>
          <a:p>
            <a:r>
              <a:rPr lang="en-GB" dirty="0" smtClean="0"/>
              <a:t>How land is permitted to be used</a:t>
            </a:r>
            <a:endParaRPr lang="en-GB" dirty="0"/>
          </a:p>
        </p:txBody>
      </p:sp>
      <p:cxnSp>
        <p:nvCxnSpPr>
          <p:cNvPr id="11" name="Straight Arrow Connector 10"/>
          <p:cNvCxnSpPr/>
          <p:nvPr/>
        </p:nvCxnSpPr>
        <p:spPr>
          <a:xfrm>
            <a:off x="2486563" y="4659808"/>
            <a:ext cx="244273" cy="36365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5976576" y="4819104"/>
            <a:ext cx="299822" cy="36365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484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fiscal and tax systems influence land-use decisions by individuals</a:t>
            </a:r>
            <a:endParaRPr lang="en-GB" dirty="0"/>
          </a:p>
        </p:txBody>
      </p:sp>
      <p:sp>
        <p:nvSpPr>
          <p:cNvPr id="4" name="Rectangle 3"/>
          <p:cNvSpPr/>
          <p:nvPr/>
        </p:nvSpPr>
        <p:spPr>
          <a:xfrm>
            <a:off x="323528" y="1767632"/>
            <a:ext cx="4176464" cy="136815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2">
                    <a:lumMod val="50000"/>
                  </a:schemeClr>
                </a:solidFill>
              </a:rPr>
              <a:t>Commuting costs are tax deductible in many OECD countries</a:t>
            </a:r>
            <a:endParaRPr lang="en-GB" b="1" dirty="0">
              <a:solidFill>
                <a:schemeClr val="bg2">
                  <a:lumMod val="50000"/>
                </a:schemeClr>
              </a:solidFill>
            </a:endParaRPr>
          </a:p>
        </p:txBody>
      </p:sp>
      <p:cxnSp>
        <p:nvCxnSpPr>
          <p:cNvPr id="6" name="Straight Arrow Connector 5"/>
          <p:cNvCxnSpPr/>
          <p:nvPr/>
        </p:nvCxnSpPr>
        <p:spPr>
          <a:xfrm>
            <a:off x="2411760" y="3356992"/>
            <a:ext cx="0" cy="64807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23528" y="4365104"/>
            <a:ext cx="4176464" cy="136815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2">
                    <a:lumMod val="50000"/>
                  </a:schemeClr>
                </a:solidFill>
              </a:rPr>
              <a:t>Residents have incentives to live further away from their place of work, which encourages sprawl</a:t>
            </a:r>
            <a:endParaRPr lang="en-GB" b="1" dirty="0">
              <a:solidFill>
                <a:schemeClr val="bg2">
                  <a:lumMod val="50000"/>
                </a:schemeClr>
              </a:solidFill>
            </a:endParaRPr>
          </a:p>
        </p:txBody>
      </p:sp>
      <p:sp>
        <p:nvSpPr>
          <p:cNvPr id="8" name="Rectangle 7"/>
          <p:cNvSpPr/>
          <p:nvPr/>
        </p:nvSpPr>
        <p:spPr>
          <a:xfrm>
            <a:off x="4644380" y="1767632"/>
            <a:ext cx="4176464" cy="136815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2">
                    <a:lumMod val="50000"/>
                  </a:schemeClr>
                </a:solidFill>
              </a:rPr>
              <a:t>Property transactions are subject to transaction taxes</a:t>
            </a:r>
            <a:endParaRPr lang="en-GB" b="1" dirty="0">
              <a:solidFill>
                <a:schemeClr val="bg2">
                  <a:lumMod val="50000"/>
                </a:schemeClr>
              </a:solidFill>
            </a:endParaRPr>
          </a:p>
        </p:txBody>
      </p:sp>
      <p:sp>
        <p:nvSpPr>
          <p:cNvPr id="10" name="Rectangle 9"/>
          <p:cNvSpPr/>
          <p:nvPr/>
        </p:nvSpPr>
        <p:spPr>
          <a:xfrm>
            <a:off x="4644380" y="4365104"/>
            <a:ext cx="4176464" cy="136815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bg2">
                    <a:lumMod val="50000"/>
                  </a:schemeClr>
                </a:solidFill>
              </a:rPr>
              <a:t>Residents are discouraged from moving into housing that better fits their needs, leading to inefficient distributions of the housing stock</a:t>
            </a:r>
            <a:endParaRPr lang="en-GB" sz="1600" b="1" dirty="0">
              <a:solidFill>
                <a:schemeClr val="bg2">
                  <a:lumMod val="50000"/>
                </a:schemeClr>
              </a:solidFill>
            </a:endParaRPr>
          </a:p>
        </p:txBody>
      </p:sp>
      <p:cxnSp>
        <p:nvCxnSpPr>
          <p:cNvPr id="12" name="Straight Arrow Connector 11"/>
          <p:cNvCxnSpPr/>
          <p:nvPr/>
        </p:nvCxnSpPr>
        <p:spPr>
          <a:xfrm>
            <a:off x="6732612" y="3356992"/>
            <a:ext cx="0" cy="64807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3547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8000" y="3078186"/>
            <a:ext cx="6300000" cy="669414"/>
          </a:xfrm>
        </p:spPr>
        <p:txBody>
          <a:bodyPr/>
          <a:lstStyle/>
          <a:p>
            <a:r>
              <a:rPr lang="en-GB" dirty="0" smtClean="0"/>
              <a:t>Thank you</a:t>
            </a:r>
            <a:endParaRPr lang="en-GB" dirty="0"/>
          </a:p>
        </p:txBody>
      </p:sp>
      <p:sp>
        <p:nvSpPr>
          <p:cNvPr id="3" name="Subtitle 2"/>
          <p:cNvSpPr>
            <a:spLocks noGrp="1"/>
          </p:cNvSpPr>
          <p:nvPr>
            <p:ph type="subTitle" idx="1"/>
          </p:nvPr>
        </p:nvSpPr>
        <p:spPr>
          <a:xfrm>
            <a:off x="1368000" y="3805200"/>
            <a:ext cx="6300000" cy="605294"/>
          </a:xfrm>
        </p:spPr>
        <p:txBody>
          <a:bodyPr/>
          <a:lstStyle/>
          <a:p>
            <a:endParaRPr lang="en-US" dirty="0" smtClean="0"/>
          </a:p>
          <a:p>
            <a:r>
              <a:rPr lang="en-GB" dirty="0" smtClean="0"/>
              <a:t>Contact: abel.schumann@oecd.org</a:t>
            </a:r>
            <a:endParaRPr lang="en-US" dirty="0"/>
          </a:p>
        </p:txBody>
      </p:sp>
    </p:spTree>
    <p:extLst>
      <p:ext uri="{BB962C8B-B14F-4D97-AF65-F5344CB8AC3E}">
        <p14:creationId xmlns:p14="http://schemas.microsoft.com/office/powerpoint/2010/main" val="149493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OECD_English_white</Template>
  <TotalTime>3111</TotalTime>
  <Words>398</Words>
  <Application>Microsoft Office PowerPoint</Application>
  <PresentationFormat>On-screen Show (4:3)</PresentationFormat>
  <Paragraphs>67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OECD_English_white</vt:lpstr>
      <vt:lpstr>The Governance of Land use</vt:lpstr>
      <vt:lpstr>Today’s launch: two associated reports</vt:lpstr>
      <vt:lpstr>Global Trends on Land use </vt:lpstr>
      <vt:lpstr>The amount of developed land per capita in urban areas differs across the OECD</vt:lpstr>
      <vt:lpstr>How public policies influence land use</vt:lpstr>
      <vt:lpstr>How fiscal and tax systems influence land-use decisions by individuals</vt:lpstr>
      <vt:lpstr>Thank you</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SCHUMANN Abel</dc:creator>
  <cp:lastModifiedBy>SCHUMANN Abel</cp:lastModifiedBy>
  <cp:revision>126</cp:revision>
  <cp:lastPrinted>2016-10-25T16:57:14Z</cp:lastPrinted>
  <dcterms:created xsi:type="dcterms:W3CDTF">2016-10-24T08:11:38Z</dcterms:created>
  <dcterms:modified xsi:type="dcterms:W3CDTF">2017-11-03T07:56:16Z</dcterms:modified>
</cp:coreProperties>
</file>